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950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8/29/2025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3488AED-23C9-F59A-E428-B42267D9A1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Testvértelepülések együtt – hagyomány, közösség, jövő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2985CD62-710C-A4B5-2623-9D83F4A5BB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Pályázó szervezet: Sármellék Község Önkormányzata</a:t>
            </a:r>
          </a:p>
        </p:txBody>
      </p:sp>
    </p:spTree>
    <p:extLst>
      <p:ext uri="{BB962C8B-B14F-4D97-AF65-F5344CB8AC3E}">
        <p14:creationId xmlns:p14="http://schemas.microsoft.com/office/powerpoint/2010/main" val="3914617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57613D3-1588-C0DE-8F8D-9C3F1E7D8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366" y="913065"/>
            <a:ext cx="8596668" cy="825500"/>
          </a:xfrm>
        </p:spPr>
        <p:txBody>
          <a:bodyPr/>
          <a:lstStyle/>
          <a:p>
            <a:r>
              <a:rPr lang="hu-HU" dirty="0"/>
              <a:t>Testvértelepülési együttműködés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A380F6-C608-46E2-E208-C3B3F0A87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Sármellék Község Önkormányzatának testvértelepülései:</a:t>
            </a:r>
          </a:p>
          <a:p>
            <a:pPr lvl="1"/>
            <a:r>
              <a:rPr lang="hu-HU" dirty="0" err="1"/>
              <a:t>Csernáton</a:t>
            </a:r>
            <a:r>
              <a:rPr lang="hu-HU" dirty="0"/>
              <a:t> (Erdély)</a:t>
            </a:r>
          </a:p>
          <a:p>
            <a:pPr lvl="1"/>
            <a:r>
              <a:rPr lang="hu-HU" dirty="0"/>
              <a:t>Törökfalu (Vajdaság)</a:t>
            </a:r>
          </a:p>
          <a:p>
            <a:pPr lvl="1"/>
            <a:r>
              <a:rPr lang="hu-HU" dirty="0" err="1"/>
              <a:t>Nussdorf</a:t>
            </a:r>
            <a:r>
              <a:rPr lang="hu-HU" dirty="0"/>
              <a:t> (Ausztria) </a:t>
            </a:r>
          </a:p>
          <a:p>
            <a:r>
              <a:rPr lang="hu-HU" dirty="0"/>
              <a:t>évek óta élő, tartalmas együttműködés</a:t>
            </a:r>
          </a:p>
          <a:p>
            <a:r>
              <a:rPr lang="hu-HU" dirty="0"/>
              <a:t> jó gyakorlatunk alappillérei:</a:t>
            </a:r>
          </a:p>
          <a:p>
            <a:pPr lvl="1"/>
            <a:r>
              <a:rPr lang="hu-HU" dirty="0"/>
              <a:t>közösségépítés</a:t>
            </a:r>
          </a:p>
          <a:p>
            <a:pPr lvl="1"/>
            <a:r>
              <a:rPr lang="hu-HU" dirty="0"/>
              <a:t>kulturális hagyományok átörökítése</a:t>
            </a:r>
          </a:p>
          <a:p>
            <a:pPr lvl="1"/>
            <a:r>
              <a:rPr lang="hu-HU" dirty="0"/>
              <a:t>fiatalok aktív bevonása</a:t>
            </a:r>
          </a:p>
          <a:p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65CF4D00-1756-03E3-E73E-EABAF3803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926" y="609600"/>
            <a:ext cx="1515076" cy="1968083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9B949349-FCD9-606E-6B0B-40239B2156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925" y="5132139"/>
            <a:ext cx="1525409" cy="101694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F741CFB8-FC13-9FBB-400E-0828C17C23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8918" r="-687"/>
          <a:stretch>
            <a:fillRect/>
          </a:stretch>
        </p:blipFill>
        <p:spPr>
          <a:xfrm>
            <a:off x="7769259" y="3012819"/>
            <a:ext cx="1515076" cy="1069607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C85F325B-FC67-BE82-D0F7-424AEE9557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8926" y="4100975"/>
            <a:ext cx="1515076" cy="852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612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701D0AB-C0C6-89A2-10AA-E32425F51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/>
              <a:t>„Le a cipővel” ifjúsági tábor</a:t>
            </a: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393CC4B-206A-9A39-594E-9AC0C7362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45921"/>
            <a:ext cx="4683938" cy="4395442"/>
          </a:xfrm>
        </p:spPr>
        <p:txBody>
          <a:bodyPr>
            <a:normAutofit/>
          </a:bodyPr>
          <a:lstStyle/>
          <a:p>
            <a:r>
              <a:rPr lang="hu-HU" dirty="0"/>
              <a:t>többnapos programsorozat</a:t>
            </a:r>
          </a:p>
          <a:p>
            <a:r>
              <a:rPr lang="hu-HU" dirty="0"/>
              <a:t>helyi hagyományok</a:t>
            </a:r>
          </a:p>
          <a:p>
            <a:r>
              <a:rPr lang="hu-HU" dirty="0"/>
              <a:t>gasztronómiai értékek</a:t>
            </a:r>
          </a:p>
          <a:p>
            <a:r>
              <a:rPr lang="hu-HU" dirty="0"/>
              <a:t>kulturális élmények </a:t>
            </a:r>
          </a:p>
          <a:p>
            <a:r>
              <a:rPr lang="hu-HU" dirty="0"/>
              <a:t>jövő generációk kapcsolódása</a:t>
            </a:r>
          </a:p>
          <a:p>
            <a:r>
              <a:rPr lang="hu-HU" dirty="0"/>
              <a:t>közösségi élmények</a:t>
            </a:r>
          </a:p>
          <a:p>
            <a:r>
              <a:rPr lang="hu-HU" dirty="0"/>
              <a:t>esélyegyenlőség </a:t>
            </a:r>
          </a:p>
          <a:p>
            <a:r>
              <a:rPr lang="hu-HU" dirty="0"/>
              <a:t>kulturális sokszínűség európai értékei</a:t>
            </a:r>
          </a:p>
          <a:p>
            <a:r>
              <a:rPr lang="hu-HU" dirty="0"/>
              <a:t>70-80 fiatal résztvevővel</a:t>
            </a:r>
          </a:p>
          <a:p>
            <a:r>
              <a:rPr lang="hu-HU" dirty="0"/>
              <a:t>Ifjúsági csereprogram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8F692DC-E0DC-18CA-2416-EA221A1D0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4726476" y="2607424"/>
            <a:ext cx="4395442" cy="247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170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C9E3F84-ADAA-0D7C-CDB4-90F8FEA2B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069" y="328020"/>
            <a:ext cx="6233605" cy="718686"/>
          </a:xfrm>
        </p:spPr>
        <p:txBody>
          <a:bodyPr/>
          <a:lstStyle/>
          <a:p>
            <a:r>
              <a:rPr lang="hu-HU" b="1" dirty="0"/>
              <a:t>„Le a cipővel” ifjúsági tábor</a:t>
            </a:r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6FF41371-B235-7135-0ACA-3A2C792E36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-1726" r="30" b="17978"/>
          <a:stretch>
            <a:fillRect/>
          </a:stretch>
        </p:blipFill>
        <p:spPr>
          <a:xfrm>
            <a:off x="8466005" y="328020"/>
            <a:ext cx="3400926" cy="2136806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DC6365EA-C68F-9E5A-835A-1FF73A10ABD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" t="4014" r="915" b="21673"/>
          <a:stretch>
            <a:fillRect/>
          </a:stretch>
        </p:blipFill>
        <p:spPr>
          <a:xfrm>
            <a:off x="8476648" y="2635295"/>
            <a:ext cx="3400926" cy="1913021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D35827B6-0E4E-95B8-4830-67B251DBE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426" y="1328286"/>
            <a:ext cx="1964701" cy="3498783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A93A9440-D565-06EE-A4C7-F0C68B515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6005" y="4718785"/>
            <a:ext cx="3400926" cy="1913021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3640C368-09FE-4BD3-4AE1-2608B41565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7462" y="1328286"/>
            <a:ext cx="3767695" cy="2825772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8D20092A-E178-94EE-26E8-2C87CE9C823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" r="3348" b="21399"/>
          <a:stretch>
            <a:fillRect/>
          </a:stretch>
        </p:blipFill>
        <p:spPr>
          <a:xfrm>
            <a:off x="4487461" y="4333773"/>
            <a:ext cx="3767696" cy="2298033"/>
          </a:xfrm>
          <a:prstGeom prst="rect">
            <a:avLst/>
          </a:prstGeom>
        </p:spPr>
      </p:pic>
      <p:pic>
        <p:nvPicPr>
          <p:cNvPr id="17" name="Kép 16">
            <a:extLst>
              <a:ext uri="{FF2B5EF4-FFF2-40B4-BE49-F238E27FC236}">
                <a16:creationId xmlns:a16="http://schemas.microsoft.com/office/drawing/2014/main" id="{5A017D03-64FC-973B-BB2B-4DA4796A1B0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5390" y="1328286"/>
            <a:ext cx="1968066" cy="3498783"/>
          </a:xfrm>
          <a:prstGeom prst="rect">
            <a:avLst/>
          </a:prstGeom>
        </p:spPr>
      </p:pic>
      <p:pic>
        <p:nvPicPr>
          <p:cNvPr id="19" name="Kép 18">
            <a:extLst>
              <a:ext uri="{FF2B5EF4-FFF2-40B4-BE49-F238E27FC236}">
                <a16:creationId xmlns:a16="http://schemas.microsoft.com/office/drawing/2014/main" id="{9D05C351-CA75-72EE-93A0-6E8B1E56A09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22117" b="21794"/>
          <a:stretch>
            <a:fillRect/>
          </a:stretch>
        </p:blipFill>
        <p:spPr>
          <a:xfrm>
            <a:off x="314426" y="4920113"/>
            <a:ext cx="4069030" cy="171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23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D11D7F2-E068-5B07-E4E3-DE539DB57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Célcsoportok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DC0453B-F76B-F648-C6D0-D52278C58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Sármelléki gyermekek és fiatalok</a:t>
            </a:r>
          </a:p>
          <a:p>
            <a:r>
              <a:rPr lang="hu-HU" dirty="0"/>
              <a:t>Testvértelepülésen élő gyermekek és fiatalok</a:t>
            </a:r>
          </a:p>
          <a:p>
            <a:r>
              <a:rPr lang="hu-HU" dirty="0"/>
              <a:t>helyi lakosság</a:t>
            </a:r>
          </a:p>
          <a:p>
            <a:r>
              <a:rPr lang="hu-HU" dirty="0"/>
              <a:t>civil szervezetek</a:t>
            </a:r>
          </a:p>
          <a:p>
            <a:r>
              <a:rPr lang="hu-HU" dirty="0"/>
              <a:t>kulturális közösségek</a:t>
            </a:r>
          </a:p>
          <a:p>
            <a:r>
              <a:rPr lang="hu-HU" dirty="0"/>
              <a:t>női vezetők és pedagógusok (szervezők)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23133F69-6F06-593F-9C4B-8CCB004893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75"/>
          <a:stretch>
            <a:fillRect/>
          </a:stretch>
        </p:blipFill>
        <p:spPr>
          <a:xfrm>
            <a:off x="6235627" y="238224"/>
            <a:ext cx="3038375" cy="2074244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EFF5C75C-FCA6-04F7-9E03-20C7681C49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950"/>
          <a:stretch>
            <a:fillRect/>
          </a:stretch>
        </p:blipFill>
        <p:spPr>
          <a:xfrm>
            <a:off x="6235626" y="2448560"/>
            <a:ext cx="3038375" cy="196087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738A4EC5-AAC9-3692-306D-0B92F08C97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5000" b="8975"/>
          <a:stretch>
            <a:fillRect/>
          </a:stretch>
        </p:blipFill>
        <p:spPr>
          <a:xfrm>
            <a:off x="6235626" y="4579220"/>
            <a:ext cx="3038374" cy="207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67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57E1CF8-AD4E-2A04-51A5-0D42686BF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0185"/>
          </a:xfrm>
        </p:spPr>
        <p:txBody>
          <a:bodyPr/>
          <a:lstStyle/>
          <a:p>
            <a:r>
              <a:rPr lang="hu-HU" dirty="0"/>
              <a:t>Jó gyakorlat menedzselése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3FC08BB-2753-C3A7-C737-7B3A6DEED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89785"/>
            <a:ext cx="8596668" cy="4751577"/>
          </a:xfrm>
        </p:spPr>
        <p:txBody>
          <a:bodyPr/>
          <a:lstStyle/>
          <a:p>
            <a:pPr algn="just"/>
            <a:r>
              <a:rPr lang="hu-HU" dirty="0"/>
              <a:t>civil kezdeményezést követően, Sármellék Község Önkormányzata és a képviselő-testület menedzselte</a:t>
            </a:r>
          </a:p>
          <a:p>
            <a:pPr algn="just"/>
            <a:r>
              <a:rPr lang="hu-HU" dirty="0"/>
              <a:t>helyi közösségek, pedagógusok, civil szervezetek és önkéntesek aktív bevonása</a:t>
            </a:r>
          </a:p>
          <a:p>
            <a:pPr algn="just"/>
            <a:r>
              <a:rPr lang="hu-HU" dirty="0"/>
              <a:t>Feladatok:	</a:t>
            </a:r>
          </a:p>
          <a:p>
            <a:pPr lvl="1" algn="just"/>
            <a:r>
              <a:rPr lang="hu-HU" dirty="0"/>
              <a:t>programok szakmai tartalmának összeállítása</a:t>
            </a:r>
          </a:p>
          <a:p>
            <a:pPr lvl="1" algn="just"/>
            <a:r>
              <a:rPr lang="hu-HU" dirty="0"/>
              <a:t>logisztikai háttér biztosítása</a:t>
            </a:r>
          </a:p>
          <a:p>
            <a:pPr lvl="1" algn="just"/>
            <a:r>
              <a:rPr lang="hu-HU" dirty="0"/>
              <a:t>anyagi források megteremtése </a:t>
            </a:r>
          </a:p>
          <a:p>
            <a:pPr algn="just"/>
            <a:r>
              <a:rPr lang="hu-HU" dirty="0"/>
              <a:t>A fenntartható működés érdekében:</a:t>
            </a:r>
          </a:p>
          <a:p>
            <a:pPr lvl="1" algn="just"/>
            <a:r>
              <a:rPr lang="hu-HU" dirty="0"/>
              <a:t>önkormányzat támogatása</a:t>
            </a:r>
          </a:p>
          <a:p>
            <a:pPr lvl="1" algn="just"/>
            <a:r>
              <a:rPr lang="hu-HU" dirty="0"/>
              <a:t>helyi hozzájárulások</a:t>
            </a:r>
          </a:p>
          <a:p>
            <a:pPr lvl="1" algn="just"/>
            <a:r>
              <a:rPr lang="hu-HU" dirty="0"/>
              <a:t>közösségi összefogás</a:t>
            </a:r>
          </a:p>
          <a:p>
            <a:pPr marL="457200" lvl="1" indent="0" algn="just">
              <a:buNone/>
            </a:pPr>
            <a:endParaRPr lang="hu-HU" dirty="0"/>
          </a:p>
          <a:p>
            <a:pPr algn="just"/>
            <a:endParaRPr lang="hu-HU" dirty="0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FDE820FD-3C67-29AE-409E-1BE82036A1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731" b="16932"/>
          <a:stretch>
            <a:fillRect/>
          </a:stretch>
        </p:blipFill>
        <p:spPr>
          <a:xfrm>
            <a:off x="6717825" y="2491173"/>
            <a:ext cx="2556177" cy="401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500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723428F-4684-B165-2CCE-E9CF9451E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9811"/>
          </a:xfrm>
        </p:spPr>
        <p:txBody>
          <a:bodyPr/>
          <a:lstStyle/>
          <a:p>
            <a:r>
              <a:rPr lang="hu-HU" dirty="0"/>
              <a:t>Nehézségek és megoldások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CB05A2A-1391-0710-3588-8A25B28AEF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99411"/>
            <a:ext cx="8596668" cy="4870383"/>
          </a:xfrm>
        </p:spPr>
        <p:txBody>
          <a:bodyPr/>
          <a:lstStyle/>
          <a:p>
            <a:pPr algn="just"/>
            <a:r>
              <a:rPr lang="hu-HU" dirty="0"/>
              <a:t>a</a:t>
            </a:r>
            <a:r>
              <a:rPr lang="pt-BR" dirty="0"/>
              <a:t> COVID–19 járvány idején </a:t>
            </a:r>
            <a:r>
              <a:rPr lang="hu-HU" dirty="0"/>
              <a:t>nem kerülhetett hagyományos formában megtartásra</a:t>
            </a:r>
          </a:p>
          <a:p>
            <a:pPr algn="just"/>
            <a:r>
              <a:rPr lang="hu-HU" dirty="0"/>
              <a:t>kapcsolatot azonban nem szakítottuk meg</a:t>
            </a:r>
          </a:p>
          <a:p>
            <a:pPr algn="just"/>
            <a:r>
              <a:rPr lang="hu-HU" dirty="0"/>
              <a:t>online térben ápoltuk a közösségi kapcsolatokat</a:t>
            </a:r>
          </a:p>
          <a:p>
            <a:pPr algn="just"/>
            <a:r>
              <a:rPr lang="hu-HU" dirty="0"/>
              <a:t>A járványidőszak tapasztalata, hogy a menedzsment rugalmasabb lett, és szükség esetén alternatív formákat is tud alkalmazni a kapcsolatok fenntartására</a:t>
            </a:r>
          </a:p>
          <a:p>
            <a:pPr algn="just"/>
            <a:r>
              <a:rPr lang="hu-HU" dirty="0"/>
              <a:t>2021-ben ismét megszervezésre került a tábor</a:t>
            </a:r>
          </a:p>
          <a:p>
            <a:pPr algn="just"/>
            <a:r>
              <a:rPr lang="hu-HU" dirty="0"/>
              <a:t>a járványt követően az anyagi források hiánya miatt a táboroztatás megszűnt</a:t>
            </a:r>
          </a:p>
          <a:p>
            <a:pPr algn="just"/>
            <a:r>
              <a:rPr lang="hu-HU" dirty="0"/>
              <a:t>az önkormányzat és a közösség nem mondott le a program újjáélesztéséről</a:t>
            </a:r>
          </a:p>
          <a:p>
            <a:pPr algn="just"/>
            <a:r>
              <a:rPr lang="hu-HU" dirty="0"/>
              <a:t>tervek és ötletek már születtek arra, hogyan lehet ismét életre kelteni a tábort, például új pályázati lehetőségek és támogatók bevonásával</a:t>
            </a:r>
          </a:p>
          <a:p>
            <a:pPr algn="just"/>
            <a:r>
              <a:rPr lang="hu-HU" dirty="0"/>
              <a:t>Évente 2–3 alkalommal sor kerül találkozásokra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16347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C157C8-0383-155E-EAA2-8CBE2B492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3734" y="641350"/>
            <a:ext cx="8596668" cy="673100"/>
          </a:xfrm>
        </p:spPr>
        <p:txBody>
          <a:bodyPr/>
          <a:lstStyle/>
          <a:p>
            <a:r>
              <a:rPr lang="hu-HU" dirty="0"/>
              <a:t>Példaértékű testvérvárosi kapcsolatok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3ED80982-7356-13D7-0302-46FD31459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100" y="1449387"/>
            <a:ext cx="3378200" cy="253365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52B8842D-3EF0-1D72-0265-D8801DBF2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668" y="1457325"/>
            <a:ext cx="3378200" cy="253365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A906F51-ADB2-3743-6819-ED2258C780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304"/>
          <a:stretch>
            <a:fillRect/>
          </a:stretch>
        </p:blipFill>
        <p:spPr>
          <a:xfrm>
            <a:off x="1435100" y="4149724"/>
            <a:ext cx="3378200" cy="2533650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EA51006F-276C-823A-1E0B-EE6751B60F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5668" y="4133850"/>
            <a:ext cx="337820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7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404838F2-2C33-FF99-BFED-C68F89274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" y="139700"/>
            <a:ext cx="3962400" cy="2971800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39E0C730-9005-5BC7-0BC3-11AE42A8F4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053" t="8974" r="10255" b="15812"/>
          <a:stretch>
            <a:fillRect/>
          </a:stretch>
        </p:blipFill>
        <p:spPr>
          <a:xfrm>
            <a:off x="4234809" y="139700"/>
            <a:ext cx="4356389" cy="297180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D8A154B3-089B-F91C-8DBC-C1E205DF46A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3270"/>
          <a:stretch>
            <a:fillRect/>
          </a:stretch>
        </p:blipFill>
        <p:spPr>
          <a:xfrm>
            <a:off x="716909" y="3170767"/>
            <a:ext cx="3435991" cy="3515262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20771744-9C1A-AD7A-74FF-268DD111FA7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2073" r="4556" b="13439"/>
          <a:stretch>
            <a:fillRect/>
          </a:stretch>
        </p:blipFill>
        <p:spPr>
          <a:xfrm>
            <a:off x="4234809" y="3170767"/>
            <a:ext cx="3378201" cy="351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62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B41EE12-675A-6AFF-3F4E-08E331909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6934" y="419100"/>
            <a:ext cx="4961466" cy="685800"/>
          </a:xfrm>
        </p:spPr>
        <p:txBody>
          <a:bodyPr/>
          <a:lstStyle/>
          <a:p>
            <a:r>
              <a:rPr lang="hu-HU" dirty="0"/>
              <a:t>Köszönjük a figyelmet!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F151AD6-3EB5-7645-1924-FC9D312EF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8278" y="4898082"/>
            <a:ext cx="2398776" cy="1599184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A993E199-6CAD-6789-1E1C-90F28C6589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" t="22442" r="-118" b="20250"/>
          <a:stretch>
            <a:fillRect/>
          </a:stretch>
        </p:blipFill>
        <p:spPr>
          <a:xfrm>
            <a:off x="6896101" y="3193777"/>
            <a:ext cx="2340864" cy="1339923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77C070AC-8AC0-68EF-B473-17D0694D1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9884" y="1858826"/>
            <a:ext cx="1895565" cy="2462338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125D8F90-3EB4-766F-46B8-41F383F607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645" y="3193777"/>
            <a:ext cx="2340864" cy="131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6104"/>
      </p:ext>
    </p:extLst>
  </p:cSld>
  <p:clrMapOvr>
    <a:masterClrMapping/>
  </p:clrMapOvr>
</p:sld>
</file>

<file path=ppt/theme/theme1.xml><?xml version="1.0" encoding="utf-8"?>
<a:theme xmlns:a="http://schemas.openxmlformats.org/drawingml/2006/main" name="Dimenzió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122</TotalTime>
  <Words>269</Words>
  <Application>Microsoft Office PowerPoint</Application>
  <PresentationFormat>Szélesvásznú</PresentationFormat>
  <Paragraphs>54</Paragraphs>
  <Slides>10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Dimenzió</vt:lpstr>
      <vt:lpstr>Testvértelepülések együtt – hagyomány, közösség, jövő</vt:lpstr>
      <vt:lpstr>Testvértelepülési együttműködés</vt:lpstr>
      <vt:lpstr>„Le a cipővel” ifjúsági tábor</vt:lpstr>
      <vt:lpstr>„Le a cipővel” ifjúsági tábor</vt:lpstr>
      <vt:lpstr>Célcsoportok</vt:lpstr>
      <vt:lpstr>Jó gyakorlat menedzselése</vt:lpstr>
      <vt:lpstr>Nehézségek és megoldások</vt:lpstr>
      <vt:lpstr>Példaértékű testvérvárosi kapcsolatok</vt:lpstr>
      <vt:lpstr>PowerPoint-bemutató</vt:lpstr>
      <vt:lpstr>Köszönjük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Sármellék Önkormányzat</dc:creator>
  <cp:lastModifiedBy>Sármellék Önkormányzat</cp:lastModifiedBy>
  <cp:revision>3</cp:revision>
  <dcterms:created xsi:type="dcterms:W3CDTF">2025-08-29T07:54:05Z</dcterms:created>
  <dcterms:modified xsi:type="dcterms:W3CDTF">2025-08-29T09:56:21Z</dcterms:modified>
</cp:coreProperties>
</file>